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46"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A3E2758-C54C-4D6D-8EF5-3A0F370387B6}" type="datetimeFigureOut">
              <a:rPr lang="en-US" smtClean="0"/>
              <a:pPr/>
              <a:t>9/12/2011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12111E-44A8-4E0E-A715-2ACAE996FAC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A3E2758-C54C-4D6D-8EF5-3A0F370387B6}" type="datetimeFigureOut">
              <a:rPr lang="en-US" smtClean="0"/>
              <a:pPr/>
              <a:t>9/12/2011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12111E-44A8-4E0E-A715-2ACAE996FAC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A3E2758-C54C-4D6D-8EF5-3A0F370387B6}" type="datetimeFigureOut">
              <a:rPr lang="en-US" smtClean="0"/>
              <a:pPr/>
              <a:t>9/12/2011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12111E-44A8-4E0E-A715-2ACAE996FAC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A3E2758-C54C-4D6D-8EF5-3A0F370387B6}" type="datetimeFigureOut">
              <a:rPr lang="en-US" smtClean="0"/>
              <a:pPr/>
              <a:t>9/12/2011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12111E-44A8-4E0E-A715-2ACAE996FAC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A3E2758-C54C-4D6D-8EF5-3A0F370387B6}" type="datetimeFigureOut">
              <a:rPr lang="en-US" smtClean="0"/>
              <a:pPr/>
              <a:t>9/12/2011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12111E-44A8-4E0E-A715-2ACAE996FAC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A3E2758-C54C-4D6D-8EF5-3A0F370387B6}" type="datetimeFigureOut">
              <a:rPr lang="en-US" smtClean="0"/>
              <a:pPr/>
              <a:t>9/12/2011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12111E-44A8-4E0E-A715-2ACAE996FAC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A3E2758-C54C-4D6D-8EF5-3A0F370387B6}" type="datetimeFigureOut">
              <a:rPr lang="en-US" smtClean="0"/>
              <a:pPr/>
              <a:t>9/12/2011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812111E-44A8-4E0E-A715-2ACAE996FAC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A3E2758-C54C-4D6D-8EF5-3A0F370387B6}" type="datetimeFigureOut">
              <a:rPr lang="en-US" smtClean="0"/>
              <a:pPr/>
              <a:t>9/12/2011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812111E-44A8-4E0E-A715-2ACAE996FAC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A3E2758-C54C-4D6D-8EF5-3A0F370387B6}" type="datetimeFigureOut">
              <a:rPr lang="en-US" smtClean="0"/>
              <a:pPr/>
              <a:t>9/12/2011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812111E-44A8-4E0E-A715-2ACAE996FAC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A3E2758-C54C-4D6D-8EF5-3A0F370387B6}" type="datetimeFigureOut">
              <a:rPr lang="en-US" smtClean="0"/>
              <a:pPr/>
              <a:t>9/12/2011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12111E-44A8-4E0E-A715-2ACAE996FAC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A3E2758-C54C-4D6D-8EF5-3A0F370387B6}" type="datetimeFigureOut">
              <a:rPr lang="en-US" smtClean="0"/>
              <a:pPr/>
              <a:t>9/12/2011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12111E-44A8-4E0E-A715-2ACAE996FAC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3E2758-C54C-4D6D-8EF5-3A0F370387B6}" type="datetimeFigureOut">
              <a:rPr lang="en-US" smtClean="0"/>
              <a:pPr/>
              <a:t>9/12/2011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812111E-44A8-4E0E-A715-2ACAE996FAC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smtClean="0"/>
              <a:t>Sec. 2.3:  Apply Deductive Reasoning</a:t>
            </a:r>
            <a:endParaRPr lang="en-US" dirty="0"/>
          </a:p>
        </p:txBody>
      </p:sp>
      <p:sp>
        <p:nvSpPr>
          <p:cNvPr id="5" name="Content Placeholder 4"/>
          <p:cNvSpPr>
            <a:spLocks noGrp="1"/>
          </p:cNvSpPr>
          <p:nvPr>
            <p:ph idx="1"/>
          </p:nvPr>
        </p:nvSpPr>
        <p:spPr/>
        <p:txBody>
          <a:bodyPr/>
          <a:lstStyle/>
          <a:p>
            <a:endParaRPr lang="en-US" dirty="0" smtClean="0"/>
          </a:p>
          <a:p>
            <a:pPr>
              <a:buNone/>
            </a:pPr>
            <a:r>
              <a:rPr lang="en-US" dirty="0"/>
              <a:t>	</a:t>
            </a:r>
            <a:r>
              <a:rPr lang="en-US" dirty="0" smtClean="0">
                <a:solidFill>
                  <a:srgbClr val="FF0000"/>
                </a:solidFill>
              </a:rPr>
              <a:t>Deductive Reasoning </a:t>
            </a:r>
            <a:r>
              <a:rPr lang="en-US" dirty="0" smtClean="0"/>
              <a:t>uses facts, definitions, accepted properties, and the laws of logic to form a logical argument.</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Laws of Logic</a:t>
            </a:r>
            <a:endParaRPr lang="en-US" dirty="0"/>
          </a:p>
        </p:txBody>
      </p:sp>
      <p:sp>
        <p:nvSpPr>
          <p:cNvPr id="3" name="Content Placeholder 2"/>
          <p:cNvSpPr>
            <a:spLocks noGrp="1"/>
          </p:cNvSpPr>
          <p:nvPr>
            <p:ph idx="1"/>
          </p:nvPr>
        </p:nvSpPr>
        <p:spPr/>
        <p:txBody>
          <a:bodyPr/>
          <a:lstStyle/>
          <a:p>
            <a:pPr>
              <a:buNone/>
            </a:pPr>
            <a:r>
              <a:rPr lang="en-US" dirty="0" smtClean="0"/>
              <a:t>	There are two </a:t>
            </a:r>
            <a:r>
              <a:rPr lang="en-US" dirty="0" smtClean="0">
                <a:solidFill>
                  <a:srgbClr val="FF0000"/>
                </a:solidFill>
              </a:rPr>
              <a:t>laws of logic </a:t>
            </a:r>
            <a:r>
              <a:rPr lang="en-US" dirty="0" smtClean="0"/>
              <a:t>that help us draw logical conclusions from information given.</a:t>
            </a:r>
          </a:p>
          <a:p>
            <a:pPr>
              <a:buNone/>
            </a:pPr>
            <a:endParaRPr lang="en-US" dirty="0"/>
          </a:p>
          <a:p>
            <a:pPr>
              <a:buNone/>
            </a:pPr>
            <a:r>
              <a:rPr lang="en-US" dirty="0" smtClean="0"/>
              <a:t>	The </a:t>
            </a:r>
            <a:r>
              <a:rPr lang="en-US" dirty="0" smtClean="0">
                <a:solidFill>
                  <a:srgbClr val="FF0000"/>
                </a:solidFill>
              </a:rPr>
              <a:t>Law of Detachment </a:t>
            </a:r>
            <a:r>
              <a:rPr lang="en-US" dirty="0" smtClean="0"/>
              <a:t>and</a:t>
            </a:r>
          </a:p>
          <a:p>
            <a:pPr>
              <a:buNone/>
            </a:pPr>
            <a:r>
              <a:rPr lang="en-US" dirty="0"/>
              <a:t>	</a:t>
            </a:r>
            <a:r>
              <a:rPr lang="en-US" dirty="0" smtClean="0"/>
              <a:t>the </a:t>
            </a:r>
            <a:r>
              <a:rPr lang="en-US" dirty="0" smtClean="0">
                <a:solidFill>
                  <a:srgbClr val="FF0000"/>
                </a:solidFill>
              </a:rPr>
              <a:t>Law of Syllogism</a:t>
            </a:r>
            <a:r>
              <a:rPr lang="en-US" dirty="0" smtClean="0"/>
              <a:t>.</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Law of Detachment</a:t>
            </a:r>
            <a:endParaRPr lang="en-US" dirty="0"/>
          </a:p>
        </p:txBody>
      </p:sp>
      <p:sp>
        <p:nvSpPr>
          <p:cNvPr id="3" name="Content Placeholder 2"/>
          <p:cNvSpPr>
            <a:spLocks noGrp="1"/>
          </p:cNvSpPr>
          <p:nvPr>
            <p:ph idx="1"/>
          </p:nvPr>
        </p:nvSpPr>
        <p:spPr>
          <a:xfrm>
            <a:off x="457200" y="1600200"/>
            <a:ext cx="8229600" cy="4648200"/>
          </a:xfrm>
        </p:spPr>
        <p:txBody>
          <a:bodyPr>
            <a:normAutofit fontScale="92500" lnSpcReduction="10000"/>
          </a:bodyPr>
          <a:lstStyle/>
          <a:p>
            <a:pPr>
              <a:buNone/>
            </a:pPr>
            <a:r>
              <a:rPr lang="en-US" dirty="0" smtClean="0"/>
              <a:t>	If the hypothesis (condition) of a true conditional statement is true, then the conclusion is also true.</a:t>
            </a:r>
          </a:p>
          <a:p>
            <a:pPr>
              <a:buNone/>
            </a:pPr>
            <a:endParaRPr lang="en-US" dirty="0"/>
          </a:p>
          <a:p>
            <a:pPr>
              <a:buNone/>
            </a:pPr>
            <a:r>
              <a:rPr lang="en-US" dirty="0" smtClean="0"/>
              <a:t>Ex.	It is true that if you have </a:t>
            </a:r>
            <a:r>
              <a:rPr lang="en-US" smtClean="0"/>
              <a:t>a </a:t>
            </a:r>
            <a:r>
              <a:rPr lang="en-US" smtClean="0"/>
              <a:t>valid California </a:t>
            </a:r>
            <a:r>
              <a:rPr lang="en-US" dirty="0" smtClean="0"/>
              <a:t>	drivers license, then you are allowed to 	drive in California.</a:t>
            </a:r>
          </a:p>
          <a:p>
            <a:pPr>
              <a:buNone/>
            </a:pPr>
            <a:endParaRPr lang="en-US" dirty="0"/>
          </a:p>
          <a:p>
            <a:pPr>
              <a:buNone/>
            </a:pPr>
            <a:r>
              <a:rPr lang="en-US" dirty="0" smtClean="0"/>
              <a:t>		If you know Sam has a California drivers 	license, what can you conclude?</a:t>
            </a:r>
          </a:p>
          <a:p>
            <a:pPr>
              <a:buNone/>
            </a:pP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Law of Syllogism</a:t>
            </a:r>
            <a:endParaRPr lang="en-US" dirty="0"/>
          </a:p>
        </p:txBody>
      </p:sp>
      <p:sp>
        <p:nvSpPr>
          <p:cNvPr id="3" name="Content Placeholder 2"/>
          <p:cNvSpPr>
            <a:spLocks noGrp="1"/>
          </p:cNvSpPr>
          <p:nvPr>
            <p:ph idx="1"/>
          </p:nvPr>
        </p:nvSpPr>
        <p:spPr/>
        <p:txBody>
          <a:bodyPr>
            <a:normAutofit fontScale="92500" lnSpcReduction="10000"/>
          </a:bodyPr>
          <a:lstStyle/>
          <a:p>
            <a:pPr>
              <a:buNone/>
            </a:pPr>
            <a:r>
              <a:rPr lang="en-US" dirty="0" smtClean="0"/>
              <a:t>	If you have two true conditional statements where the conclusion of the first is the hypothesis of the second, then you can conclude the hypothesis of the first will result in the conclusion of the second.</a:t>
            </a:r>
          </a:p>
          <a:p>
            <a:pPr>
              <a:buNone/>
            </a:pPr>
            <a:endParaRPr lang="en-US" dirty="0"/>
          </a:p>
          <a:p>
            <a:pPr>
              <a:buNone/>
            </a:pPr>
            <a:r>
              <a:rPr lang="en-US" dirty="0" smtClean="0"/>
              <a:t>	If “p”, then “q” is true, and</a:t>
            </a:r>
          </a:p>
          <a:p>
            <a:pPr>
              <a:buNone/>
            </a:pPr>
            <a:r>
              <a:rPr lang="en-US" dirty="0"/>
              <a:t>	</a:t>
            </a:r>
            <a:r>
              <a:rPr lang="en-US" dirty="0" smtClean="0"/>
              <a:t>if “q”, then “r” is true, then</a:t>
            </a:r>
          </a:p>
          <a:p>
            <a:pPr>
              <a:buNone/>
            </a:pPr>
            <a:r>
              <a:rPr lang="en-US" dirty="0"/>
              <a:t>	</a:t>
            </a:r>
            <a:r>
              <a:rPr lang="en-US" dirty="0" smtClean="0"/>
              <a:t>you can conclude that if “p”, then “r”.</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Syllogism Example</a:t>
            </a:r>
            <a:endParaRPr lang="en-US" dirty="0"/>
          </a:p>
        </p:txBody>
      </p:sp>
      <p:sp>
        <p:nvSpPr>
          <p:cNvPr id="3" name="Content Placeholder 2"/>
          <p:cNvSpPr>
            <a:spLocks noGrp="1"/>
          </p:cNvSpPr>
          <p:nvPr>
            <p:ph idx="1"/>
          </p:nvPr>
        </p:nvSpPr>
        <p:spPr/>
        <p:txBody>
          <a:bodyPr>
            <a:normAutofit lnSpcReduction="10000"/>
          </a:bodyPr>
          <a:lstStyle/>
          <a:p>
            <a:pPr>
              <a:buNone/>
            </a:pPr>
            <a:r>
              <a:rPr lang="en-US" dirty="0" smtClean="0"/>
              <a:t>Given:</a:t>
            </a:r>
          </a:p>
          <a:p>
            <a:pPr>
              <a:buNone/>
            </a:pPr>
            <a:r>
              <a:rPr lang="en-US" dirty="0" smtClean="0"/>
              <a:t>	If two angles are a linear pair, then they are supplementary.</a:t>
            </a:r>
          </a:p>
          <a:p>
            <a:pPr>
              <a:buNone/>
            </a:pPr>
            <a:r>
              <a:rPr lang="en-US" dirty="0" smtClean="0"/>
              <a:t>	If two angles are supplementary, then their measures add up to 180 degrees</a:t>
            </a:r>
          </a:p>
          <a:p>
            <a:pPr>
              <a:buNone/>
            </a:pPr>
            <a:endParaRPr lang="en-US" dirty="0"/>
          </a:p>
          <a:p>
            <a:pPr>
              <a:buNone/>
            </a:pPr>
            <a:r>
              <a:rPr lang="en-US" dirty="0" smtClean="0"/>
              <a:t>	Using the Law of Syllogism we can logically conclude that “if two angles are a linear pair, then their measures add up to 180 degrees.”</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TotalTime>
  <Words>20</Words>
  <Application>Microsoft Office PowerPoint</Application>
  <PresentationFormat>On-screen Show (4:3)</PresentationFormat>
  <Paragraphs>26</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Sec. 2.3:  Apply Deductive Reasoning</vt:lpstr>
      <vt:lpstr>Laws of Logic</vt:lpstr>
      <vt:lpstr>Law of Detachment</vt:lpstr>
      <vt:lpstr>Law of Syllogism</vt:lpstr>
      <vt:lpstr>Syllogism Example</vt:lpstr>
    </vt:vector>
  </TitlesOfParts>
  <Company>San Juan Unified School District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 2.3:  Apply Deductive Reasoning</dc:title>
  <dc:creator>jobaker</dc:creator>
  <cp:lastModifiedBy>jobaker</cp:lastModifiedBy>
  <cp:revision>5</cp:revision>
  <dcterms:created xsi:type="dcterms:W3CDTF">2009-09-10T19:25:14Z</dcterms:created>
  <dcterms:modified xsi:type="dcterms:W3CDTF">2011-09-12T20:12:33Z</dcterms:modified>
</cp:coreProperties>
</file>