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F4213-172D-4F6E-9645-A63487BDF3A3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3D1D-AA08-45E1-85F9-AA415B5EB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F4213-172D-4F6E-9645-A63487BDF3A3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3D1D-AA08-45E1-85F9-AA415B5EB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F4213-172D-4F6E-9645-A63487BDF3A3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3D1D-AA08-45E1-85F9-AA415B5EB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F4213-172D-4F6E-9645-A63487BDF3A3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3D1D-AA08-45E1-85F9-AA415B5EB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F4213-172D-4F6E-9645-A63487BDF3A3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3D1D-AA08-45E1-85F9-AA415B5EB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F4213-172D-4F6E-9645-A63487BDF3A3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3D1D-AA08-45E1-85F9-AA415B5EB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F4213-172D-4F6E-9645-A63487BDF3A3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3D1D-AA08-45E1-85F9-AA415B5EB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F4213-172D-4F6E-9645-A63487BDF3A3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3D1D-AA08-45E1-85F9-AA415B5EB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F4213-172D-4F6E-9645-A63487BDF3A3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3D1D-AA08-45E1-85F9-AA415B5EB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F4213-172D-4F6E-9645-A63487BDF3A3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3D1D-AA08-45E1-85F9-AA415B5EB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F4213-172D-4F6E-9645-A63487BDF3A3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3D1D-AA08-45E1-85F9-AA415B5EB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F4213-172D-4F6E-9645-A63487BDF3A3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43D1D-AA08-45E1-85F9-AA415B5EB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Sec. 2.6:  Proofs Using Segments and Angles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A </a:t>
            </a:r>
            <a:r>
              <a:rPr lang="en-US" dirty="0" smtClean="0">
                <a:solidFill>
                  <a:srgbClr val="FF0000"/>
                </a:solidFill>
              </a:rPr>
              <a:t>proof</a:t>
            </a:r>
            <a:r>
              <a:rPr lang="en-US" dirty="0" smtClean="0"/>
              <a:t> is a logical argument that shows a statement is true.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In a </a:t>
            </a:r>
            <a:r>
              <a:rPr lang="en-US" dirty="0" smtClean="0">
                <a:solidFill>
                  <a:srgbClr val="FF0000"/>
                </a:solidFill>
              </a:rPr>
              <a:t>two-column</a:t>
            </a:r>
            <a:r>
              <a:rPr lang="en-US" dirty="0" smtClean="0"/>
              <a:t> proof the statements are in the left column and the reasons are in the right.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Given: AB + AB = AC</a:t>
            </a:r>
          </a:p>
          <a:p>
            <a:pPr>
              <a:buNone/>
            </a:pPr>
            <a:r>
              <a:rPr lang="en-US" dirty="0" smtClean="0"/>
              <a:t>Prove: AB = BC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Statements				Reasons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AB + AB = AC			1. </a:t>
            </a:r>
            <a:r>
              <a:rPr lang="en-US" dirty="0" smtClean="0"/>
              <a:t> </a:t>
            </a:r>
            <a:r>
              <a:rPr lang="en-US" dirty="0" smtClean="0"/>
              <a:t>Given</a:t>
            </a:r>
          </a:p>
          <a:p>
            <a:pPr marL="514350" indent="-514350">
              <a:buAutoNum type="arabicPeriod"/>
            </a:pPr>
            <a:r>
              <a:rPr lang="en-US" dirty="0" smtClean="0"/>
              <a:t>AC = AB + BC			2.  </a:t>
            </a:r>
            <a:r>
              <a:rPr lang="en-US" dirty="0" err="1" smtClean="0"/>
              <a:t>Seg</a:t>
            </a:r>
            <a:r>
              <a:rPr lang="en-US" dirty="0" smtClean="0"/>
              <a:t>. Add. Post.</a:t>
            </a:r>
          </a:p>
          <a:p>
            <a:pPr marL="514350" indent="-514350">
              <a:buAutoNum type="arabicPeriod"/>
            </a:pPr>
            <a:r>
              <a:rPr lang="en-US" dirty="0" smtClean="0"/>
              <a:t>AB + AB = AB + BC		3.  Subst. Prop. =</a:t>
            </a:r>
          </a:p>
          <a:p>
            <a:pPr marL="514350" indent="-514350">
              <a:buAutoNum type="arabicPeriod"/>
            </a:pPr>
            <a:r>
              <a:rPr lang="en-US" dirty="0" smtClean="0"/>
              <a:t>AB = BC				4.  Subtraction Prop. =</a:t>
            </a:r>
            <a:endParaRPr lang="en-US" dirty="0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057400"/>
            <a:ext cx="28765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304800" y="3810000"/>
            <a:ext cx="861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124200" y="4876800"/>
            <a:ext cx="30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 of Congruence for Segments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 Note:  Definitions are </a:t>
            </a:r>
            <a:r>
              <a:rPr lang="en-US" dirty="0" err="1" smtClean="0"/>
              <a:t>biconditional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Two segments are congruent if and only if they have the same measure.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i.e.		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81200" y="3886200"/>
          <a:ext cx="5546725" cy="1344612"/>
        </p:xfrm>
        <a:graphic>
          <a:graphicData uri="http://schemas.openxmlformats.org/presentationml/2006/ole">
            <p:oleObj spid="_x0000_s2050" name="Equation" r:id="rId3" imgW="2095200" imgH="507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 of Congruence for Angles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  <a:p>
            <a:pPr>
              <a:buNone/>
            </a:pPr>
            <a:r>
              <a:rPr lang="en-US" dirty="0" smtClean="0"/>
              <a:t>	Two angles are congruent if and only if they have the same measure.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i.e.		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752600" y="4267200"/>
          <a:ext cx="6152029" cy="1143000"/>
        </p:xfrm>
        <a:graphic>
          <a:graphicData uri="http://schemas.openxmlformats.org/presentationml/2006/ole">
            <p:oleObj spid="_x0000_s3074" name="Equation" r:id="rId3" imgW="232380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A </a:t>
            </a:r>
            <a:r>
              <a:rPr lang="en-US" dirty="0" smtClean="0">
                <a:solidFill>
                  <a:srgbClr val="FF0000"/>
                </a:solidFill>
              </a:rPr>
              <a:t>theorem</a:t>
            </a:r>
            <a:r>
              <a:rPr lang="en-US" dirty="0" smtClean="0"/>
              <a:t> is a statement that can be </a:t>
            </a:r>
            <a:r>
              <a:rPr lang="en-US" smtClean="0"/>
              <a:t>proven.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Once you have proven a theorem, you can use the theorem as a reason in other proofs.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143000"/>
            <a:ext cx="84010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143000"/>
            <a:ext cx="83788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371600"/>
            <a:ext cx="6791325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143000"/>
            <a:ext cx="293704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3200400"/>
            <a:ext cx="36290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33800" y="3581400"/>
            <a:ext cx="37433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33800" y="3962400"/>
            <a:ext cx="363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143000"/>
            <a:ext cx="877802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1" y="2971801"/>
            <a:ext cx="914400" cy="432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4343400"/>
            <a:ext cx="3836076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495800" y="2971800"/>
            <a:ext cx="3886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0" y="2971800"/>
            <a:ext cx="4114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Given</a:t>
            </a:r>
          </a:p>
          <a:p>
            <a:r>
              <a:rPr lang="en-US" sz="2200" dirty="0" smtClean="0"/>
              <a:t>Substitution Prop. =</a:t>
            </a:r>
          </a:p>
          <a:p>
            <a:r>
              <a:rPr lang="en-US" sz="2200" dirty="0" smtClean="0"/>
              <a:t>Definition of Congruent Segments</a:t>
            </a:r>
          </a:p>
          <a:p>
            <a:r>
              <a:rPr lang="en-US" sz="2200" dirty="0" smtClean="0"/>
              <a:t>Transitive Prop. =</a:t>
            </a:r>
          </a:p>
          <a:p>
            <a:r>
              <a:rPr lang="en-US" sz="2200" dirty="0" smtClean="0"/>
              <a:t>Definition of Congruent Segments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50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Sec. 2.6:  Proofs Using Segments and Angles</vt:lpstr>
      <vt:lpstr>Example</vt:lpstr>
      <vt:lpstr>Definition of Congruence for Segments</vt:lpstr>
      <vt:lpstr>Definition of Congruence for Angles</vt:lpstr>
      <vt:lpstr>Slide 5</vt:lpstr>
      <vt:lpstr>Slide 6</vt:lpstr>
      <vt:lpstr>Slide 7</vt:lpstr>
      <vt:lpstr>Slide 8</vt:lpstr>
      <vt:lpstr>Slide 9</vt:lpstr>
    </vt:vector>
  </TitlesOfParts>
  <Company>San Juan Unified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Sec. 2.6:  Proofs Using Segments and Angles</dc:title>
  <dc:creator>jobaker</dc:creator>
  <cp:lastModifiedBy>jobaker</cp:lastModifiedBy>
  <cp:revision>11</cp:revision>
  <dcterms:created xsi:type="dcterms:W3CDTF">2009-09-16T22:52:37Z</dcterms:created>
  <dcterms:modified xsi:type="dcterms:W3CDTF">2011-09-16T23:36:48Z</dcterms:modified>
</cp:coreProperties>
</file>